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8A70B4-169B-4934-B156-70AC712CE74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9FA4768-4830-4E4B-8F8F-E99270CFD808}">
      <dgm:prSet/>
      <dgm:spPr/>
      <dgm:t>
        <a:bodyPr/>
        <a:lstStyle/>
        <a:p>
          <a:r>
            <a:rPr lang="en-US"/>
            <a:t>Single Life Annuity</a:t>
          </a:r>
        </a:p>
      </dgm:t>
    </dgm:pt>
    <dgm:pt modelId="{98E6A8F9-67BA-4E54-B8EF-23C0FA924CED}" type="parTrans" cxnId="{2FDCC440-9E67-4930-A305-82BCE3ADFC4E}">
      <dgm:prSet/>
      <dgm:spPr/>
      <dgm:t>
        <a:bodyPr/>
        <a:lstStyle/>
        <a:p>
          <a:endParaRPr lang="en-US"/>
        </a:p>
      </dgm:t>
    </dgm:pt>
    <dgm:pt modelId="{D9346D47-672F-48AE-B6CC-5389565DD096}" type="sibTrans" cxnId="{2FDCC440-9E67-4930-A305-82BCE3ADFC4E}">
      <dgm:prSet/>
      <dgm:spPr/>
      <dgm:t>
        <a:bodyPr/>
        <a:lstStyle/>
        <a:p>
          <a:endParaRPr lang="en-US"/>
        </a:p>
      </dgm:t>
    </dgm:pt>
    <dgm:pt modelId="{E01E7996-6093-4A38-ADF7-CC7DEC4CF8B3}">
      <dgm:prSet/>
      <dgm:spPr/>
      <dgm:t>
        <a:bodyPr/>
        <a:lstStyle/>
        <a:p>
          <a:r>
            <a:rPr lang="en-US"/>
            <a:t>Joint Life Annuity</a:t>
          </a:r>
        </a:p>
      </dgm:t>
    </dgm:pt>
    <dgm:pt modelId="{37AEB54D-CAA3-4318-9DB0-78EB57D78200}" type="parTrans" cxnId="{C04A4E88-E9FA-456B-838B-F2826173E739}">
      <dgm:prSet/>
      <dgm:spPr/>
      <dgm:t>
        <a:bodyPr/>
        <a:lstStyle/>
        <a:p>
          <a:endParaRPr lang="en-US"/>
        </a:p>
      </dgm:t>
    </dgm:pt>
    <dgm:pt modelId="{8D2DA05C-601D-43BB-A642-FF4A16EDBC4C}" type="sibTrans" cxnId="{C04A4E88-E9FA-456B-838B-F2826173E739}">
      <dgm:prSet/>
      <dgm:spPr/>
      <dgm:t>
        <a:bodyPr/>
        <a:lstStyle/>
        <a:p>
          <a:endParaRPr lang="en-US"/>
        </a:p>
      </dgm:t>
    </dgm:pt>
    <dgm:pt modelId="{7216C3F1-EE1F-40A4-BE1B-04B3D37ADA42}">
      <dgm:prSet/>
      <dgm:spPr/>
      <dgm:t>
        <a:bodyPr/>
        <a:lstStyle/>
        <a:p>
          <a:r>
            <a:rPr lang="en-US"/>
            <a:t>PLOP- Partial Lump Sum Option</a:t>
          </a:r>
        </a:p>
      </dgm:t>
    </dgm:pt>
    <dgm:pt modelId="{870FAEE7-2DE8-416F-881E-8B67921485EE}" type="parTrans" cxnId="{DC629ED3-C53E-4B00-98A9-D6C158227648}">
      <dgm:prSet/>
      <dgm:spPr/>
      <dgm:t>
        <a:bodyPr/>
        <a:lstStyle/>
        <a:p>
          <a:endParaRPr lang="en-US"/>
        </a:p>
      </dgm:t>
    </dgm:pt>
    <dgm:pt modelId="{0D8B18F3-4C35-40C1-AD12-E0B5FF06DE1A}" type="sibTrans" cxnId="{DC629ED3-C53E-4B00-98A9-D6C158227648}">
      <dgm:prSet/>
      <dgm:spPr/>
      <dgm:t>
        <a:bodyPr/>
        <a:lstStyle/>
        <a:p>
          <a:endParaRPr lang="en-US"/>
        </a:p>
      </dgm:t>
    </dgm:pt>
    <dgm:pt modelId="{5536A521-E533-4815-975E-36D2D4823C87}" type="pres">
      <dgm:prSet presAssocID="{6C8A70B4-169B-4934-B156-70AC712CE74C}" presName="linear" presStyleCnt="0">
        <dgm:presLayoutVars>
          <dgm:animLvl val="lvl"/>
          <dgm:resizeHandles val="exact"/>
        </dgm:presLayoutVars>
      </dgm:prSet>
      <dgm:spPr/>
    </dgm:pt>
    <dgm:pt modelId="{9A690225-11C9-4B58-8563-B92D956743B4}" type="pres">
      <dgm:prSet presAssocID="{C9FA4768-4830-4E4B-8F8F-E99270CFD80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052E100-1318-416E-978B-34F0DA43FDD6}" type="pres">
      <dgm:prSet presAssocID="{D9346D47-672F-48AE-B6CC-5389565DD096}" presName="spacer" presStyleCnt="0"/>
      <dgm:spPr/>
    </dgm:pt>
    <dgm:pt modelId="{55DD1604-EC6E-44E8-B118-380A619C0AF1}" type="pres">
      <dgm:prSet presAssocID="{E01E7996-6093-4A38-ADF7-CC7DEC4CF8B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565683B-0039-4655-A296-43B2C72EF091}" type="pres">
      <dgm:prSet presAssocID="{8D2DA05C-601D-43BB-A642-FF4A16EDBC4C}" presName="spacer" presStyleCnt="0"/>
      <dgm:spPr/>
    </dgm:pt>
    <dgm:pt modelId="{44DDBB89-5C51-42C4-9E27-6904E886D019}" type="pres">
      <dgm:prSet presAssocID="{7216C3F1-EE1F-40A4-BE1B-04B3D37ADA4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C87E2D-286E-48DD-BD76-65EF7DB18BE8}" type="presOf" srcId="{7216C3F1-EE1F-40A4-BE1B-04B3D37ADA42}" destId="{44DDBB89-5C51-42C4-9E27-6904E886D019}" srcOrd="0" destOrd="0" presId="urn:microsoft.com/office/officeart/2005/8/layout/vList2"/>
    <dgm:cxn modelId="{2FDCC440-9E67-4930-A305-82BCE3ADFC4E}" srcId="{6C8A70B4-169B-4934-B156-70AC712CE74C}" destId="{C9FA4768-4830-4E4B-8F8F-E99270CFD808}" srcOrd="0" destOrd="0" parTransId="{98E6A8F9-67BA-4E54-B8EF-23C0FA924CED}" sibTransId="{D9346D47-672F-48AE-B6CC-5389565DD096}"/>
    <dgm:cxn modelId="{C04A4E88-E9FA-456B-838B-F2826173E739}" srcId="{6C8A70B4-169B-4934-B156-70AC712CE74C}" destId="{E01E7996-6093-4A38-ADF7-CC7DEC4CF8B3}" srcOrd="1" destOrd="0" parTransId="{37AEB54D-CAA3-4318-9DB0-78EB57D78200}" sibTransId="{8D2DA05C-601D-43BB-A642-FF4A16EDBC4C}"/>
    <dgm:cxn modelId="{4FD054BC-AD43-46B0-8672-45825BAA15E5}" type="presOf" srcId="{6C8A70B4-169B-4934-B156-70AC712CE74C}" destId="{5536A521-E533-4815-975E-36D2D4823C87}" srcOrd="0" destOrd="0" presId="urn:microsoft.com/office/officeart/2005/8/layout/vList2"/>
    <dgm:cxn modelId="{7F549CC8-F049-4B57-9DF6-664DE94D20F0}" type="presOf" srcId="{C9FA4768-4830-4E4B-8F8F-E99270CFD808}" destId="{9A690225-11C9-4B58-8563-B92D956743B4}" srcOrd="0" destOrd="0" presId="urn:microsoft.com/office/officeart/2005/8/layout/vList2"/>
    <dgm:cxn modelId="{24A0F5CE-B506-4C69-BE94-8B36F6D02E58}" type="presOf" srcId="{E01E7996-6093-4A38-ADF7-CC7DEC4CF8B3}" destId="{55DD1604-EC6E-44E8-B118-380A619C0AF1}" srcOrd="0" destOrd="0" presId="urn:microsoft.com/office/officeart/2005/8/layout/vList2"/>
    <dgm:cxn modelId="{DC629ED3-C53E-4B00-98A9-D6C158227648}" srcId="{6C8A70B4-169B-4934-B156-70AC712CE74C}" destId="{7216C3F1-EE1F-40A4-BE1B-04B3D37ADA42}" srcOrd="2" destOrd="0" parTransId="{870FAEE7-2DE8-416F-881E-8B67921485EE}" sibTransId="{0D8B18F3-4C35-40C1-AD12-E0B5FF06DE1A}"/>
    <dgm:cxn modelId="{E3A44D08-7BD7-4A11-B5D7-C9A7C9315F84}" type="presParOf" srcId="{5536A521-E533-4815-975E-36D2D4823C87}" destId="{9A690225-11C9-4B58-8563-B92D956743B4}" srcOrd="0" destOrd="0" presId="urn:microsoft.com/office/officeart/2005/8/layout/vList2"/>
    <dgm:cxn modelId="{87E2E495-ECF9-4D78-B5DD-12563000FF66}" type="presParOf" srcId="{5536A521-E533-4815-975E-36D2D4823C87}" destId="{E052E100-1318-416E-978B-34F0DA43FDD6}" srcOrd="1" destOrd="0" presId="urn:microsoft.com/office/officeart/2005/8/layout/vList2"/>
    <dgm:cxn modelId="{DC8D3CCD-23E4-41A6-B996-6335AE43F92F}" type="presParOf" srcId="{5536A521-E533-4815-975E-36D2D4823C87}" destId="{55DD1604-EC6E-44E8-B118-380A619C0AF1}" srcOrd="2" destOrd="0" presId="urn:microsoft.com/office/officeart/2005/8/layout/vList2"/>
    <dgm:cxn modelId="{F5DBA97D-1703-4B34-8351-34BDC79A8889}" type="presParOf" srcId="{5536A521-E533-4815-975E-36D2D4823C87}" destId="{C565683B-0039-4655-A296-43B2C72EF091}" srcOrd="3" destOrd="0" presId="urn:microsoft.com/office/officeart/2005/8/layout/vList2"/>
    <dgm:cxn modelId="{9EF5A911-63E0-4331-9CA9-C0C2FD47FE0F}" type="presParOf" srcId="{5536A521-E533-4815-975E-36D2D4823C87}" destId="{44DDBB89-5C51-42C4-9E27-6904E886D01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90225-11C9-4B58-8563-B92D956743B4}">
      <dsp:nvSpPr>
        <dsp:cNvPr id="0" name=""/>
        <dsp:cNvSpPr/>
      </dsp:nvSpPr>
      <dsp:spPr>
        <a:xfrm>
          <a:off x="0" y="15718"/>
          <a:ext cx="9604375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Single Life Annuity</a:t>
          </a:r>
        </a:p>
      </dsp:txBody>
      <dsp:txXfrm>
        <a:off x="51403" y="67121"/>
        <a:ext cx="9501569" cy="950194"/>
      </dsp:txXfrm>
    </dsp:sp>
    <dsp:sp modelId="{55DD1604-EC6E-44E8-B118-380A619C0AF1}">
      <dsp:nvSpPr>
        <dsp:cNvPr id="0" name=""/>
        <dsp:cNvSpPr/>
      </dsp:nvSpPr>
      <dsp:spPr>
        <a:xfrm>
          <a:off x="0" y="1198319"/>
          <a:ext cx="9604375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Joint Life Annuity</a:t>
          </a:r>
        </a:p>
      </dsp:txBody>
      <dsp:txXfrm>
        <a:off x="51403" y="1249722"/>
        <a:ext cx="9501569" cy="950194"/>
      </dsp:txXfrm>
    </dsp:sp>
    <dsp:sp modelId="{44DDBB89-5C51-42C4-9E27-6904E886D019}">
      <dsp:nvSpPr>
        <dsp:cNvPr id="0" name=""/>
        <dsp:cNvSpPr/>
      </dsp:nvSpPr>
      <dsp:spPr>
        <a:xfrm>
          <a:off x="0" y="2380918"/>
          <a:ext cx="9604375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PLOP- Partial Lump Sum Option</a:t>
          </a:r>
        </a:p>
      </dsp:txBody>
      <dsp:txXfrm>
        <a:off x="51403" y="2432321"/>
        <a:ext cx="9501569" cy="950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E24A6-74F2-4535-9C96-3B027E76DED8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A1536-F6B7-400C-B23C-8938836E7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29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8C8D-5404-498C-8D7D-A8EEA8E4F5AC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8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170C-8FD0-4FE0-B4DE-B998F6EE3C54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87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1ED0-1F92-4719-B3B5-B65EA86D6317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3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C7A9-4917-45C3-835B-7BAE855DF00E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16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E118F-CFCC-4CD3-A22E-FE647EA608F5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01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A946-63B1-40DF-ADB3-5CCDE143D12E}" type="datetime1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91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FB51-E803-4257-95B1-93D7AF4C27EC}" type="datetime1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46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011A-9687-4370-9C67-AAEA1F992EAA}" type="datetime1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00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D7BA-BD2D-49FB-B12A-772F2DB85925}" type="datetime1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B62D-FE09-4693-B80A-42567C3EAD56}" type="datetime1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49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72BE75E-A0DA-4BF9-A02F-439FE8A8929B}" type="datetime1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1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AAB7A-C61E-4ECD-9B44-CF9E54CB2D60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Advisory Services offered through AMFG Wealth Management LLC, a Registered Investment Advisor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08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77370E0F-E7B0-4C3A-8590-235A9076F1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104899" y="2355112"/>
            <a:ext cx="6933112" cy="323761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92046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Retirement Options</a:t>
            </a:r>
            <a:br>
              <a:rPr kumimoji="0" lang="en-US" altLang="en-US" b="1" i="0" u="none" strike="noStrike" cap="none" normalizeH="0" baseline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</a:br>
            <a:endParaRPr kumimoji="0" lang="en-US" altLang="en-US" b="1" i="0" u="none" strike="noStrike" cap="none" normalizeH="0" baseline="0">
              <a:ln>
                <a:noFill/>
              </a:ln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4677B-99AF-4F1E-8323-8059FFD72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1265273"/>
            <a:ext cx="5916873" cy="106652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PLOP</a:t>
            </a:r>
          </a:p>
        </p:txBody>
      </p:sp>
      <p:pic>
        <p:nvPicPr>
          <p:cNvPr id="2" name="Picture 1" descr="A black umbrella over a piggybank">
            <a:extLst>
              <a:ext uri="{FF2B5EF4-FFF2-40B4-BE49-F238E27FC236}">
                <a16:creationId xmlns:a16="http://schemas.microsoft.com/office/drawing/2014/main" id="{500617A9-0472-487B-83CD-1A8192DE28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52" r="30242" b="-2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BC7F3-FBA3-A162-2650-5E9677EE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</p:spTree>
    <p:extLst>
      <p:ext uri="{BB962C8B-B14F-4D97-AF65-F5344CB8AC3E}">
        <p14:creationId xmlns:p14="http://schemas.microsoft.com/office/powerpoint/2010/main" val="161964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B95FD-0A1A-4721-B97F-F8398E031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Options</a:t>
            </a: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570A4049-2FF7-4959-84D9-E2FB371ADB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B05CE-1F31-10F7-EC4D-DB643F558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</p:spTree>
    <p:extLst>
      <p:ext uri="{BB962C8B-B14F-4D97-AF65-F5344CB8AC3E}">
        <p14:creationId xmlns:p14="http://schemas.microsoft.com/office/powerpoint/2010/main" val="44071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4CDF2-9BD2-4D91-B7A6-8EB0AFBF2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Life Annuity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60494-0305-48D3-AB12-2FDF7235F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Noto Serif" panose="020B0604020202020204" pitchFamily="18" charset="0"/>
              </a:rPr>
              <a:t>The Single Life Annuity plan provides maximum monthly benefits for your lifetime. </a:t>
            </a:r>
            <a:r>
              <a:rPr lang="en-US" b="0" i="1" dirty="0">
                <a:solidFill>
                  <a:srgbClr val="333333"/>
                </a:solidFill>
                <a:effectLst/>
                <a:latin typeface="Noto Serif" panose="020B0604020202020204" pitchFamily="18" charset="0"/>
              </a:rPr>
              <a:t>This plan does not provide continuing monthly payments to a survivor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At your death, if your total monthly benefit payments were less than your contributions, your remaining contributions will be paid to your beneficiary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 It takes approximately two to three years of monthly retirement benefit payments to exhaust member contributions. After monthly retirement benefit payments have exceeded member contributions, nothing is payable to a beneficiary.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807C9-87E1-CB66-1F67-AE760974C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</p:spTree>
    <p:extLst>
      <p:ext uri="{BB962C8B-B14F-4D97-AF65-F5344CB8AC3E}">
        <p14:creationId xmlns:p14="http://schemas.microsoft.com/office/powerpoint/2010/main" val="384075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ECA3-44F5-4A90-8968-82DC4BD2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Joint and Survivor Annuity</a:t>
            </a:r>
            <a:br>
              <a:rPr lang="en-US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C1725-C190-45DA-B372-DD902BEA2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Under the Joint and Survivor Annuity, you will receive a reduced lifetime monthly benefit.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Upon your death, the primary beneficiaries receive lifetime monthly benefits.</a:t>
            </a:r>
          </a:p>
          <a:p>
            <a:r>
              <a:rPr lang="en-US" dirty="0">
                <a:solidFill>
                  <a:srgbClr val="333333"/>
                </a:solidFill>
                <a:latin typeface="Noto Serif" panose="02020600060500020200" pitchFamily="18" charset="0"/>
              </a:rPr>
              <a:t>The more you wish to leave your beneficiaries, the less you will receive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5889-C903-37D2-A9D1-0267B8B4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</p:spTree>
    <p:extLst>
      <p:ext uri="{BB962C8B-B14F-4D97-AF65-F5344CB8AC3E}">
        <p14:creationId xmlns:p14="http://schemas.microsoft.com/office/powerpoint/2010/main" val="1185844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BAAFF-F40C-4EBF-9B29-DE4346643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Lump Sum option- PLOP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61628-39A7-4A5B-B001-55E52FAB1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118" y="1948442"/>
            <a:ext cx="10815571" cy="3765732"/>
          </a:xfrm>
        </p:spPr>
        <p:txBody>
          <a:bodyPr/>
          <a:lstStyle/>
          <a:p>
            <a:r>
              <a:rPr lang="en-US" dirty="0"/>
              <a:t>Can be added to either a straight life or joint and survivor annuity</a:t>
            </a:r>
          </a:p>
          <a:p>
            <a:r>
              <a:rPr lang="en-US" dirty="0"/>
              <a:t>Allows you to take up to 36 times the monthly  Straight Life Annuit as a lump sum</a:t>
            </a:r>
          </a:p>
          <a:p>
            <a:r>
              <a:rPr lang="en-US" dirty="0"/>
              <a:t>Can be transferred into an IRA and you can draw a monthly income from it</a:t>
            </a:r>
          </a:p>
          <a:p>
            <a:r>
              <a:rPr lang="en-US" dirty="0"/>
              <a:t>Can be passed on to beneficiaries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870EA-ABF7-E0AF-E61B-A5CC89F6A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</p:spTree>
    <p:extLst>
      <p:ext uri="{BB962C8B-B14F-4D97-AF65-F5344CB8AC3E}">
        <p14:creationId xmlns:p14="http://schemas.microsoft.com/office/powerpoint/2010/main" val="343043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B8C5D-3FDA-44E5-8CB2-AC1BBDDA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2BD76E-4B38-4286-A588-7691F1EA08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910462"/>
              </p:ext>
            </p:extLst>
          </p:nvPr>
        </p:nvGraphicFramePr>
        <p:xfrm>
          <a:off x="1589518" y="2013829"/>
          <a:ext cx="9465339" cy="3449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0097">
                  <a:extLst>
                    <a:ext uri="{9D8B030D-6E8A-4147-A177-3AD203B41FA5}">
                      <a16:colId xmlns:a16="http://schemas.microsoft.com/office/drawing/2014/main" val="940132454"/>
                    </a:ext>
                  </a:extLst>
                </a:gridCol>
                <a:gridCol w="930097">
                  <a:extLst>
                    <a:ext uri="{9D8B030D-6E8A-4147-A177-3AD203B41FA5}">
                      <a16:colId xmlns:a16="http://schemas.microsoft.com/office/drawing/2014/main" val="1954993226"/>
                    </a:ext>
                  </a:extLst>
                </a:gridCol>
                <a:gridCol w="1090456">
                  <a:extLst>
                    <a:ext uri="{9D8B030D-6E8A-4147-A177-3AD203B41FA5}">
                      <a16:colId xmlns:a16="http://schemas.microsoft.com/office/drawing/2014/main" val="1832168515"/>
                    </a:ext>
                  </a:extLst>
                </a:gridCol>
                <a:gridCol w="930097">
                  <a:extLst>
                    <a:ext uri="{9D8B030D-6E8A-4147-A177-3AD203B41FA5}">
                      <a16:colId xmlns:a16="http://schemas.microsoft.com/office/drawing/2014/main" val="2386197934"/>
                    </a:ext>
                  </a:extLst>
                </a:gridCol>
                <a:gridCol w="930097">
                  <a:extLst>
                    <a:ext uri="{9D8B030D-6E8A-4147-A177-3AD203B41FA5}">
                      <a16:colId xmlns:a16="http://schemas.microsoft.com/office/drawing/2014/main" val="154082481"/>
                    </a:ext>
                  </a:extLst>
                </a:gridCol>
                <a:gridCol w="1094467">
                  <a:extLst>
                    <a:ext uri="{9D8B030D-6E8A-4147-A177-3AD203B41FA5}">
                      <a16:colId xmlns:a16="http://schemas.microsoft.com/office/drawing/2014/main" val="3468500749"/>
                    </a:ext>
                  </a:extLst>
                </a:gridCol>
                <a:gridCol w="930097">
                  <a:extLst>
                    <a:ext uri="{9D8B030D-6E8A-4147-A177-3AD203B41FA5}">
                      <a16:colId xmlns:a16="http://schemas.microsoft.com/office/drawing/2014/main" val="212379951"/>
                    </a:ext>
                  </a:extLst>
                </a:gridCol>
                <a:gridCol w="930097">
                  <a:extLst>
                    <a:ext uri="{9D8B030D-6E8A-4147-A177-3AD203B41FA5}">
                      <a16:colId xmlns:a16="http://schemas.microsoft.com/office/drawing/2014/main" val="4033238572"/>
                    </a:ext>
                  </a:extLst>
                </a:gridCol>
                <a:gridCol w="930097">
                  <a:extLst>
                    <a:ext uri="{9D8B030D-6E8A-4147-A177-3AD203B41FA5}">
                      <a16:colId xmlns:a16="http://schemas.microsoft.com/office/drawing/2014/main" val="2020928647"/>
                    </a:ext>
                  </a:extLst>
                </a:gridCol>
                <a:gridCol w="769737">
                  <a:extLst>
                    <a:ext uri="{9D8B030D-6E8A-4147-A177-3AD203B41FA5}">
                      <a16:colId xmlns:a16="http://schemas.microsoft.com/office/drawing/2014/main" val="2942792149"/>
                    </a:ext>
                  </a:extLst>
                </a:gridCol>
              </a:tblGrid>
              <a:tr h="102607"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Intial PLOP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$280,457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845685772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767822977"/>
                  </a:ext>
                </a:extLst>
              </a:tr>
              <a:tr h="185718"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% provided by STRS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75.52%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3981096741"/>
                  </a:ext>
                </a:extLst>
              </a:tr>
              <a:tr h="185718"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Without PLOP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With PLOP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738673711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3707186287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Yr.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STRS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Survivor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Amount to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STRS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Survivor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IRA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Monthly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Amount to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4176049466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Benefits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Beneficaries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Benefits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Income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Beneficaries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3905068730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1779545836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$7,790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$5,883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$1,753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$7,636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$305,698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1968359153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$7,790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$5,883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$1,911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$7,794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$312,177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57625488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$7,790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$5,883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$1,951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$7,834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$317,345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972174431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$7,790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$5,883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$1,983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$7,866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$322,493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1318954934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$7,790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$5,883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$2,016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$7,899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$327,717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448826912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$7,946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$6,001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$2,048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$8,049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$333,024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1711015421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$8,102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$6,119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$2,081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$8,200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$338,417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977039692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$8,258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$6,237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$2,115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$8,352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$343,898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1464188096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$8,414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$6,355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$2,149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$8,504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$349,468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961211315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$8,570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$6,473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$2,184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$8,657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$355,127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759240949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$8,726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$6,591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$2,220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$8,811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$360,879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159321415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$8,882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$6,709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$2,255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$8,964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$366,723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3494009275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$9,038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$6,827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$2,292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$9,119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$372,663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3942586465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$9,194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$6,945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$2,329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$9,274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$378,698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1782191321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$9,350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$7,063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$2,367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$9,430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$384,831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828448592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$9,506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$7,181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$2,405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$9,586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$391,064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773978985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$9,662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$7,299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$2,444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$9,743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$397,397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1712664901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$9,818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$7,417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$2,484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$9,901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$403,833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1263775382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$9,974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$7,535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$2,524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$10,059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$410,373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1982178116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$10,130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$7,653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$2,565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$10,218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$417,019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815997735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2877088789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Totals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$2,094,240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$528,921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$2,110,761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1276789364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438665474"/>
                  </a:ext>
                </a:extLst>
              </a:tr>
              <a:tr h="102607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30" marR="5130" marT="5130" marB="0" anchor="b"/>
                </a:tc>
                <a:extLst>
                  <a:ext uri="{0D108BD9-81ED-4DB2-BD59-A6C34878D82A}">
                    <a16:rowId xmlns:a16="http://schemas.microsoft.com/office/drawing/2014/main" val="456668296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9F5B4-C37C-EE1B-7FEA-D4C2F8AE6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Advisory Services offered through AMFG Wealth Management LLC, a Registered Investment Advisor </a:t>
            </a:r>
          </a:p>
        </p:txBody>
      </p:sp>
    </p:spTree>
    <p:extLst>
      <p:ext uri="{BB962C8B-B14F-4D97-AF65-F5344CB8AC3E}">
        <p14:creationId xmlns:p14="http://schemas.microsoft.com/office/powerpoint/2010/main" val="317965066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664</Words>
  <Application>Microsoft Office PowerPoint</Application>
  <PresentationFormat>Widescreen</PresentationFormat>
  <Paragraphs>230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Noto Serif</vt:lpstr>
      <vt:lpstr>Open Sans</vt:lpstr>
      <vt:lpstr>Gallery</vt:lpstr>
      <vt:lpstr>Retirement Options  </vt:lpstr>
      <vt:lpstr>Basic Options</vt:lpstr>
      <vt:lpstr>SINGLE Life Annuity</vt:lpstr>
      <vt:lpstr>Joint and Survivor Annuity </vt:lpstr>
      <vt:lpstr>Partial Lump Sum option- PLOP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Retirement Options</dc:title>
  <dc:creator>Al Feronti</dc:creator>
  <cp:lastModifiedBy>Al Feronti</cp:lastModifiedBy>
  <cp:revision>4</cp:revision>
  <dcterms:created xsi:type="dcterms:W3CDTF">2022-02-10T19:32:46Z</dcterms:created>
  <dcterms:modified xsi:type="dcterms:W3CDTF">2022-09-27T16:58:36Z</dcterms:modified>
</cp:coreProperties>
</file>